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1"/>
  </p:notesMasterIdLst>
  <p:handoutMasterIdLst>
    <p:handoutMasterId r:id="rId22"/>
  </p:handoutMasterIdLst>
  <p:sldIdLst>
    <p:sldId id="261" r:id="rId7"/>
    <p:sldId id="268" r:id="rId8"/>
    <p:sldId id="288" r:id="rId9"/>
    <p:sldId id="289" r:id="rId10"/>
    <p:sldId id="290" r:id="rId11"/>
    <p:sldId id="291" r:id="rId12"/>
    <p:sldId id="292" r:id="rId13"/>
    <p:sldId id="283" r:id="rId14"/>
    <p:sldId id="286" r:id="rId15"/>
    <p:sldId id="278" r:id="rId16"/>
    <p:sldId id="282" r:id="rId17"/>
    <p:sldId id="281" r:id="rId18"/>
    <p:sldId id="27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3841" autoAdjust="0"/>
  </p:normalViewPr>
  <p:slideViewPr>
    <p:cSldViewPr snapToGrid="0" snapToObjects="1">
      <p:cViewPr varScale="1">
        <p:scale>
          <a:sx n="46" d="100"/>
          <a:sy n="46" d="100"/>
        </p:scale>
        <p:origin x="147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92038495188101E-2"/>
          <c:y val="2.5428331875182269E-2"/>
          <c:w val="0.86486351706036746"/>
          <c:h val="0.8416746864975212"/>
        </c:manualLayout>
      </c:layout>
      <c:bar3DChart>
        <c:barDir val="col"/>
        <c:grouping val="clustered"/>
        <c:varyColors val="0"/>
        <c:ser>
          <c:idx val="0"/>
          <c:order val="0"/>
          <c:spPr>
            <a:solidFill>
              <a:schemeClr val="accent1"/>
            </a:solidFill>
            <a:ln>
              <a:noFill/>
            </a:ln>
            <a:effectLst/>
            <a:sp3d/>
          </c:spPr>
          <c:invertIfNegative val="0"/>
          <c:cat>
            <c:numRef>
              <c:f>Sheet1!$G$16:$G$23</c:f>
              <c:numCache>
                <c:formatCode>General</c:formatCode>
                <c:ptCount val="8"/>
                <c:pt idx="0">
                  <c:v>2019</c:v>
                </c:pt>
                <c:pt idx="1">
                  <c:v>2020</c:v>
                </c:pt>
                <c:pt idx="2">
                  <c:v>2025</c:v>
                </c:pt>
                <c:pt idx="3">
                  <c:v>2030</c:v>
                </c:pt>
                <c:pt idx="4">
                  <c:v>2035</c:v>
                </c:pt>
                <c:pt idx="5">
                  <c:v>2040</c:v>
                </c:pt>
                <c:pt idx="6">
                  <c:v>2045</c:v>
                </c:pt>
                <c:pt idx="7">
                  <c:v>2050</c:v>
                </c:pt>
              </c:numCache>
            </c:numRef>
          </c:cat>
          <c:val>
            <c:numRef>
              <c:f>Sheet1!$H$16:$H$23</c:f>
              <c:numCache>
                <c:formatCode>General</c:formatCode>
                <c:ptCount val="8"/>
                <c:pt idx="0">
                  <c:v>21999</c:v>
                </c:pt>
                <c:pt idx="1">
                  <c:v>22030</c:v>
                </c:pt>
                <c:pt idx="2">
                  <c:v>21652</c:v>
                </c:pt>
                <c:pt idx="3">
                  <c:v>21495</c:v>
                </c:pt>
                <c:pt idx="4">
                  <c:v>21418</c:v>
                </c:pt>
                <c:pt idx="5">
                  <c:v>21380</c:v>
                </c:pt>
                <c:pt idx="6">
                  <c:v>21359</c:v>
                </c:pt>
                <c:pt idx="7">
                  <c:v>21349</c:v>
                </c:pt>
              </c:numCache>
            </c:numRef>
          </c:val>
          <c:extLst>
            <c:ext xmlns:c16="http://schemas.microsoft.com/office/drawing/2014/chart" uri="{C3380CC4-5D6E-409C-BE32-E72D297353CC}">
              <c16:uniqueId val="{00000000-9833-4479-A673-3DBCD17CF459}"/>
            </c:ext>
          </c:extLst>
        </c:ser>
        <c:dLbls>
          <c:showLegendKey val="0"/>
          <c:showVal val="0"/>
          <c:showCatName val="0"/>
          <c:showSerName val="0"/>
          <c:showPercent val="0"/>
          <c:showBubbleSize val="0"/>
        </c:dLbls>
        <c:gapWidth val="75"/>
        <c:gapDepth val="277"/>
        <c:shape val="box"/>
        <c:axId val="807291648"/>
        <c:axId val="807290992"/>
        <c:axId val="0"/>
      </c:bar3DChart>
      <c:catAx>
        <c:axId val="80729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0992"/>
        <c:crosses val="autoZero"/>
        <c:auto val="1"/>
        <c:lblAlgn val="ctr"/>
        <c:lblOffset val="100"/>
        <c:noMultiLvlLbl val="0"/>
      </c:catAx>
      <c:valAx>
        <c:axId val="80729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5619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6906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0853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9063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409143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198759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89595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21734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105619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212903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bm.nc.gov/facts-figures/population-demographics/state-demographer/countystate-population-projec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ls.gov/lau/#tables" TargetMode="External"/><Relationship Id="rId5" Type="http://schemas.openxmlformats.org/officeDocument/2006/relationships/image" Target="../media/image9.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lboyd1@ncdot.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ksurvey-demo.metroques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maconmoves-demo.metroques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Anson County Comprehensive Transportation Plan (CTP)</a:t>
            </a:r>
          </a:p>
        </p:txBody>
      </p:sp>
      <p:sp>
        <p:nvSpPr>
          <p:cNvPr id="3" name="Subtitle 2"/>
          <p:cNvSpPr>
            <a:spLocks noGrp="1"/>
          </p:cNvSpPr>
          <p:nvPr>
            <p:ph type="subTitle" idx="1"/>
          </p:nvPr>
        </p:nvSpPr>
        <p:spPr>
          <a:xfrm>
            <a:off x="397918" y="5804084"/>
            <a:ext cx="6400800" cy="660400"/>
          </a:xfrm>
        </p:spPr>
        <p:txBody>
          <a:bodyPr/>
          <a:lstStyle/>
          <a:p>
            <a:r>
              <a:rPr lang="en-US" sz="1800" dirty="0"/>
              <a:t>Dominique Boyd, Roger Castillo</a:t>
            </a:r>
          </a:p>
          <a:p>
            <a:r>
              <a:rPr lang="en-US" sz="1800"/>
              <a:t>May 26, </a:t>
            </a:r>
            <a:r>
              <a:rPr lang="en-US" sz="1800" dirty="0"/>
              <a:t>2022</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Year </a:t>
            </a:r>
            <a:r>
              <a:rPr lang="en-US" dirty="0">
                <a:sym typeface="Wingdings" panose="05000000000000000000" pitchFamily="2" charset="2"/>
              </a:rPr>
              <a:t> Future Year</a:t>
            </a:r>
            <a:endParaRPr lang="en-US" dirty="0"/>
          </a:p>
        </p:txBody>
      </p:sp>
      <p:sp>
        <p:nvSpPr>
          <p:cNvPr id="4" name="Text Placeholder 3"/>
          <p:cNvSpPr>
            <a:spLocks noGrp="1"/>
          </p:cNvSpPr>
          <p:nvPr>
            <p:ph type="body" sz="quarter" idx="12"/>
          </p:nvPr>
        </p:nvSpPr>
        <p:spPr/>
        <p:txBody>
          <a:bodyPr/>
          <a:lstStyle/>
          <a:p>
            <a:r>
              <a:rPr lang="en-US" dirty="0"/>
              <a:t>Macon County CTP</a:t>
            </a:r>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014537"/>
            <a:ext cx="5662769"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How is the county growing?</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Where are people going?</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What new locations will be added?</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How has traffic changed over time?</a:t>
            </a:r>
            <a:endParaRPr kumimoji="0" lang="en-US" sz="1800" b="0" i="0" u="none" strike="noStrike" kern="1200" cap="none" spc="0" normalizeH="0" baseline="0" noProof="0" dirty="0">
              <a:ln>
                <a:noFill/>
              </a:ln>
              <a:solidFill>
                <a:srgbClr val="595959"/>
              </a:solidFill>
              <a:effectLst/>
              <a:uLnTx/>
              <a:uFillTx/>
              <a:latin typeface="Arial"/>
              <a:ea typeface="MS PGothic" pitchFamily="34" charset="-128"/>
              <a:cs typeface="Arial"/>
            </a:endParaRPr>
          </a:p>
        </p:txBody>
      </p:sp>
      <p:pic>
        <p:nvPicPr>
          <p:cNvPr id="3" name="Picture 2">
            <a:extLst>
              <a:ext uri="{FF2B5EF4-FFF2-40B4-BE49-F238E27FC236}">
                <a16:creationId xmlns:a16="http://schemas.microsoft.com/office/drawing/2014/main" id="{F8E0245D-C8E4-401E-9840-A92FC3B60860}"/>
              </a:ext>
            </a:extLst>
          </p:cNvPr>
          <p:cNvPicPr>
            <a:picLocks noChangeAspect="1"/>
          </p:cNvPicPr>
          <p:nvPr/>
        </p:nvPicPr>
        <p:blipFill>
          <a:blip r:embed="rId3"/>
          <a:stretch>
            <a:fillRect/>
          </a:stretch>
        </p:blipFill>
        <p:spPr>
          <a:xfrm>
            <a:off x="6018963" y="2143769"/>
            <a:ext cx="2308346" cy="2867584"/>
          </a:xfrm>
          <a:prstGeom prst="rect">
            <a:avLst/>
          </a:prstGeom>
        </p:spPr>
      </p:pic>
    </p:spTree>
    <p:extLst>
      <p:ext uri="{BB962C8B-B14F-4D97-AF65-F5344CB8AC3E}">
        <p14:creationId xmlns:p14="http://schemas.microsoft.com/office/powerpoint/2010/main" val="196316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Anson County Trends</a:t>
            </a:r>
          </a:p>
        </p:txBody>
      </p:sp>
      <p:sp>
        <p:nvSpPr>
          <p:cNvPr id="4" name="Text Placeholder 3"/>
          <p:cNvSpPr>
            <a:spLocks noGrp="1"/>
          </p:cNvSpPr>
          <p:nvPr>
            <p:ph type="body" sz="quarter" idx="12"/>
          </p:nvPr>
        </p:nvSpPr>
        <p:spPr/>
        <p:txBody>
          <a:bodyPr/>
          <a:lstStyle/>
          <a:p>
            <a:r>
              <a:rPr lang="en-US" dirty="0"/>
              <a:t>Anson County CTP</a:t>
            </a:r>
          </a:p>
        </p:txBody>
      </p:sp>
      <p:sp>
        <p:nvSpPr>
          <p:cNvPr id="8" name="TextBox 7">
            <a:extLst>
              <a:ext uri="{FF2B5EF4-FFF2-40B4-BE49-F238E27FC236}">
                <a16:creationId xmlns:a16="http://schemas.microsoft.com/office/drawing/2014/main" id="{DB23B1F2-56A8-40ED-AB97-C1C2B0137D1E}"/>
              </a:ext>
            </a:extLst>
          </p:cNvPr>
          <p:cNvSpPr txBox="1"/>
          <p:nvPr/>
        </p:nvSpPr>
        <p:spPr>
          <a:xfrm>
            <a:off x="909023" y="1546521"/>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Population Projections</a:t>
            </a:r>
          </a:p>
        </p:txBody>
      </p:sp>
      <p:sp>
        <p:nvSpPr>
          <p:cNvPr id="9" name="TextBox 8">
            <a:extLst>
              <a:ext uri="{FF2B5EF4-FFF2-40B4-BE49-F238E27FC236}">
                <a16:creationId xmlns:a16="http://schemas.microsoft.com/office/drawing/2014/main" id="{5E8D766B-8911-4C48-A55B-882A656C3B5C}"/>
              </a:ext>
            </a:extLst>
          </p:cNvPr>
          <p:cNvSpPr txBox="1"/>
          <p:nvPr/>
        </p:nvSpPr>
        <p:spPr>
          <a:xfrm>
            <a:off x="933300" y="3760270"/>
            <a:ext cx="2767476"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3"/>
              </a:rPr>
              <a:t>https://www.osbm.nc.gov/facts-figures/population-demographics/state-demographer/countystate-population-projections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*Projections by the North Carolina OSBM</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5" name="TextBox 14">
            <a:extLst>
              <a:ext uri="{FF2B5EF4-FFF2-40B4-BE49-F238E27FC236}">
                <a16:creationId xmlns:a16="http://schemas.microsoft.com/office/drawing/2014/main" id="{935881F6-12FB-457F-AB7E-974FFC1E0E96}"/>
              </a:ext>
            </a:extLst>
          </p:cNvPr>
          <p:cNvSpPr txBox="1"/>
          <p:nvPr/>
        </p:nvSpPr>
        <p:spPr>
          <a:xfrm>
            <a:off x="5853755" y="1474400"/>
            <a:ext cx="1976647"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Employment</a:t>
            </a:r>
          </a:p>
        </p:txBody>
      </p:sp>
      <p:graphicFrame>
        <p:nvGraphicFramePr>
          <p:cNvPr id="11" name="Chart 10">
            <a:extLst>
              <a:ext uri="{FF2B5EF4-FFF2-40B4-BE49-F238E27FC236}">
                <a16:creationId xmlns:a16="http://schemas.microsoft.com/office/drawing/2014/main" id="{DA3495B2-3605-4557-9008-73D9E3F1A844}"/>
              </a:ext>
            </a:extLst>
          </p:cNvPr>
          <p:cNvGraphicFramePr>
            <a:graphicFrameLocks/>
          </p:cNvGraphicFramePr>
          <p:nvPr>
            <p:extLst>
              <p:ext uri="{D42A27DB-BD31-4B8C-83A1-F6EECF244321}">
                <p14:modId xmlns:p14="http://schemas.microsoft.com/office/powerpoint/2010/main" val="4154947353"/>
              </p:ext>
            </p:extLst>
          </p:nvPr>
        </p:nvGraphicFramePr>
        <p:xfrm>
          <a:off x="611378" y="1888254"/>
          <a:ext cx="3695252" cy="1872016"/>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34254466-FCD2-48F8-A30E-D8337E20A69F}"/>
              </a:ext>
            </a:extLst>
          </p:cNvPr>
          <p:cNvPicPr>
            <a:picLocks noChangeAspect="1"/>
          </p:cNvPicPr>
          <p:nvPr/>
        </p:nvPicPr>
        <p:blipFill>
          <a:blip r:embed="rId5"/>
          <a:stretch>
            <a:fillRect/>
          </a:stretch>
        </p:blipFill>
        <p:spPr>
          <a:xfrm>
            <a:off x="2183592" y="5114631"/>
            <a:ext cx="4579159" cy="1585856"/>
          </a:xfrm>
          <a:prstGeom prst="rect">
            <a:avLst/>
          </a:prstGeom>
        </p:spPr>
      </p:pic>
      <p:sp>
        <p:nvSpPr>
          <p:cNvPr id="10" name="TextBox 9">
            <a:extLst>
              <a:ext uri="{FF2B5EF4-FFF2-40B4-BE49-F238E27FC236}">
                <a16:creationId xmlns:a16="http://schemas.microsoft.com/office/drawing/2014/main" id="{3E1E2668-2669-4BB3-B513-87F48DB4AA15}"/>
              </a:ext>
            </a:extLst>
          </p:cNvPr>
          <p:cNvSpPr txBox="1"/>
          <p:nvPr/>
        </p:nvSpPr>
        <p:spPr>
          <a:xfrm>
            <a:off x="3449923" y="4837632"/>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Growth Rate</a:t>
            </a:r>
          </a:p>
        </p:txBody>
      </p:sp>
      <p:graphicFrame>
        <p:nvGraphicFramePr>
          <p:cNvPr id="3" name="Table 2">
            <a:extLst>
              <a:ext uri="{FF2B5EF4-FFF2-40B4-BE49-F238E27FC236}">
                <a16:creationId xmlns:a16="http://schemas.microsoft.com/office/drawing/2014/main" id="{6E2A8697-264E-4CA5-A833-A6D458C5D0EB}"/>
              </a:ext>
            </a:extLst>
          </p:cNvPr>
          <p:cNvGraphicFramePr>
            <a:graphicFrameLocks noGrp="1"/>
          </p:cNvGraphicFramePr>
          <p:nvPr>
            <p:extLst>
              <p:ext uri="{D42A27DB-BD31-4B8C-83A1-F6EECF244321}">
                <p14:modId xmlns:p14="http://schemas.microsoft.com/office/powerpoint/2010/main" val="551346139"/>
              </p:ext>
            </p:extLst>
          </p:nvPr>
        </p:nvGraphicFramePr>
        <p:xfrm>
          <a:off x="4473171" y="1934450"/>
          <a:ext cx="4470399" cy="1143000"/>
        </p:xfrm>
        <a:graphic>
          <a:graphicData uri="http://schemas.openxmlformats.org/drawingml/2006/table">
            <a:tbl>
              <a:tblPr/>
              <a:tblGrid>
                <a:gridCol w="546100">
                  <a:extLst>
                    <a:ext uri="{9D8B030D-6E8A-4147-A177-3AD203B41FA5}">
                      <a16:colId xmlns:a16="http://schemas.microsoft.com/office/drawing/2014/main" val="1198326381"/>
                    </a:ext>
                  </a:extLst>
                </a:gridCol>
                <a:gridCol w="982716">
                  <a:extLst>
                    <a:ext uri="{9D8B030D-6E8A-4147-A177-3AD203B41FA5}">
                      <a16:colId xmlns:a16="http://schemas.microsoft.com/office/drawing/2014/main" val="567877228"/>
                    </a:ext>
                  </a:extLst>
                </a:gridCol>
                <a:gridCol w="642884">
                  <a:extLst>
                    <a:ext uri="{9D8B030D-6E8A-4147-A177-3AD203B41FA5}">
                      <a16:colId xmlns:a16="http://schemas.microsoft.com/office/drawing/2014/main" val="2863294186"/>
                    </a:ext>
                  </a:extLst>
                </a:gridCol>
                <a:gridCol w="838200">
                  <a:extLst>
                    <a:ext uri="{9D8B030D-6E8A-4147-A177-3AD203B41FA5}">
                      <a16:colId xmlns:a16="http://schemas.microsoft.com/office/drawing/2014/main" val="1479499198"/>
                    </a:ext>
                  </a:extLst>
                </a:gridCol>
                <a:gridCol w="1460499">
                  <a:extLst>
                    <a:ext uri="{9D8B030D-6E8A-4147-A177-3AD203B41FA5}">
                      <a16:colId xmlns:a16="http://schemas.microsoft.com/office/drawing/2014/main" val="1959713093"/>
                    </a:ext>
                  </a:extLst>
                </a:gridCol>
              </a:tblGrid>
              <a:tr h="190500">
                <a:tc>
                  <a:txBody>
                    <a:bodyPr/>
                    <a:lstStyle/>
                    <a:p>
                      <a:pPr algn="l" fontAlgn="b"/>
                      <a:r>
                        <a:rPr lang="en-US"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Labor Force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Unemployment Rate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709766745"/>
                  </a:ext>
                </a:extLst>
              </a:tr>
              <a:tr h="190500">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11,019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10,437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582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12778524"/>
                  </a:ext>
                </a:extLst>
              </a:tr>
              <a:tr h="190500">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10,656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9,811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845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7.9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15807647"/>
                  </a:ext>
                </a:extLst>
              </a:tr>
              <a:tr h="190500">
                <a:tc>
                  <a:txBody>
                    <a:bodyPr/>
                    <a:lstStyle/>
                    <a:p>
                      <a:pPr algn="r" fontAlgn="b"/>
                      <a:r>
                        <a:rPr lang="en-US" sz="1100" b="0" i="0" u="none" strike="noStrike">
                          <a:solidFill>
                            <a:srgbClr val="000000"/>
                          </a:solidFill>
                          <a:effectLst/>
                          <a:latin typeface="Calibri" panose="020F0502020204030204" pitchFamily="34" charset="0"/>
                        </a:rPr>
                        <a:t>2010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11,217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9,649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1,568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14.0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12388241"/>
                  </a:ext>
                </a:extLst>
              </a:tr>
              <a:tr h="190500">
                <a:tc>
                  <a:txBody>
                    <a:bodyPr/>
                    <a:lstStyle/>
                    <a:p>
                      <a:pPr algn="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10,817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10,119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698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31233669"/>
                  </a:ext>
                </a:extLst>
              </a:tr>
              <a:tr h="190500">
                <a:tc>
                  <a:txBody>
                    <a:bodyPr/>
                    <a:lstStyle/>
                    <a:p>
                      <a:pPr algn="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10,626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10,192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434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dirty="0">
                          <a:solidFill>
                            <a:srgbClr val="000000"/>
                          </a:solidFill>
                          <a:effectLst/>
                          <a:latin typeface="Arial" panose="020B0604020202020204" pitchFamily="34" charset="0"/>
                        </a:rPr>
                        <a:t>4.1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91268508"/>
                  </a:ext>
                </a:extLst>
              </a:tr>
            </a:tbl>
          </a:graphicData>
        </a:graphic>
      </p:graphicFrame>
      <p:sp>
        <p:nvSpPr>
          <p:cNvPr id="13" name="TextBox 12">
            <a:extLst>
              <a:ext uri="{FF2B5EF4-FFF2-40B4-BE49-F238E27FC236}">
                <a16:creationId xmlns:a16="http://schemas.microsoft.com/office/drawing/2014/main" id="{B2F2F435-AF91-4ED4-BF9A-CE9B6D82829D}"/>
              </a:ext>
            </a:extLst>
          </p:cNvPr>
          <p:cNvSpPr txBox="1"/>
          <p:nvPr/>
        </p:nvSpPr>
        <p:spPr>
          <a:xfrm>
            <a:off x="5379013" y="3439018"/>
            <a:ext cx="276747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6"/>
              </a:rPr>
              <a:t>https://www.bls.gov/lau/#tables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U.S. Bureau of Labor Statistics</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1618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Future</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4381501" cy="4524375"/>
          </a:xfrm>
        </p:spPr>
        <p:txBody>
          <a:bodyPr/>
          <a:lstStyle/>
          <a:p>
            <a:r>
              <a:rPr lang="en-US" sz="2400" dirty="0"/>
              <a:t>What type of new development is planned in the County? (ex. New businesses, relocations, improvements)</a:t>
            </a:r>
          </a:p>
          <a:p>
            <a:endParaRPr lang="en-US" sz="2400" dirty="0"/>
          </a:p>
          <a:p>
            <a:r>
              <a:rPr lang="en-US" sz="2400" dirty="0"/>
              <a:t>What are some highly trafficked areas? (tourism, seasonal, large county event locations)</a:t>
            </a:r>
          </a:p>
          <a:p>
            <a:endParaRPr lang="en-US" sz="2400" dirty="0"/>
          </a:p>
        </p:txBody>
      </p:sp>
      <p:pic>
        <p:nvPicPr>
          <p:cNvPr id="3" name="Picture 2">
            <a:extLst>
              <a:ext uri="{FF2B5EF4-FFF2-40B4-BE49-F238E27FC236}">
                <a16:creationId xmlns:a16="http://schemas.microsoft.com/office/drawing/2014/main" id="{C7D4115D-4FD6-42A8-BEB0-2E1F10ED03BD}"/>
              </a:ext>
            </a:extLst>
          </p:cNvPr>
          <p:cNvPicPr>
            <a:picLocks noChangeAspect="1"/>
          </p:cNvPicPr>
          <p:nvPr/>
        </p:nvPicPr>
        <p:blipFill>
          <a:blip r:embed="rId3"/>
          <a:stretch>
            <a:fillRect/>
          </a:stretch>
        </p:blipFill>
        <p:spPr>
          <a:xfrm>
            <a:off x="4959351" y="2875902"/>
            <a:ext cx="3727450" cy="2239670"/>
          </a:xfrm>
          <a:prstGeom prst="rect">
            <a:avLst/>
          </a:prstGeom>
        </p:spPr>
      </p:pic>
    </p:spTree>
    <p:extLst>
      <p:ext uri="{BB962C8B-B14F-4D97-AF65-F5344CB8AC3E}">
        <p14:creationId xmlns:p14="http://schemas.microsoft.com/office/powerpoint/2010/main" val="97038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a:t>Dominique Boyd, </a:t>
            </a:r>
            <a:r>
              <a:rPr lang="en-US" sz="2400" dirty="0">
                <a:hlinkClick r:id="rId3"/>
              </a:rPr>
              <a:t>dlboyd1@ncdot.gov</a:t>
            </a:r>
            <a:r>
              <a:rPr lang="en-US" sz="2400" dirty="0"/>
              <a:t>,                  (919)-707-0932	(Project Manager)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14</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a:t>
            </a:r>
          </a:p>
        </p:txBody>
      </p:sp>
      <p:sp>
        <p:nvSpPr>
          <p:cNvPr id="3" name="Text Placeholder 2"/>
          <p:cNvSpPr>
            <a:spLocks noGrp="1"/>
          </p:cNvSpPr>
          <p:nvPr>
            <p:ph type="body" sz="quarter" idx="11"/>
          </p:nvPr>
        </p:nvSpPr>
        <p:spPr/>
        <p:txBody>
          <a:bodyPr/>
          <a:lstStyle/>
          <a:p>
            <a:pPr marL="0" indent="0">
              <a:buNone/>
            </a:pPr>
            <a:r>
              <a:rPr lang="en-US" sz="2800" dirty="0"/>
              <a:t>This statement should capture the community’s vision for how the transportation system should function in the future.</a:t>
            </a:r>
          </a:p>
          <a:p>
            <a:r>
              <a:rPr lang="en-US" sz="2000" dirty="0"/>
              <a:t>Written in present tense</a:t>
            </a:r>
          </a:p>
          <a:p>
            <a:r>
              <a:rPr lang="en-US" sz="2000" dirty="0"/>
              <a:t>Describe the best outcome achievable</a:t>
            </a:r>
          </a:p>
          <a:p>
            <a:r>
              <a:rPr lang="en-US" sz="2000" dirty="0"/>
              <a:t>Does not specify timeframe or provide numeric measures</a:t>
            </a:r>
          </a:p>
          <a:p>
            <a:r>
              <a:rPr lang="en-US" sz="2000" dirty="0"/>
              <a:t>Helps build a picture for the community</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6" name="Picture 5" descr="Sea of hands in the middle">
            <a:extLst>
              <a:ext uri="{FF2B5EF4-FFF2-40B4-BE49-F238E27FC236}">
                <a16:creationId xmlns:a16="http://schemas.microsoft.com/office/drawing/2014/main" id="{B7169718-C98F-4081-BDE8-8440DA685B0B}"/>
              </a:ext>
            </a:extLst>
          </p:cNvPr>
          <p:cNvPicPr>
            <a:picLocks noChangeAspect="1"/>
          </p:cNvPicPr>
          <p:nvPr/>
        </p:nvPicPr>
        <p:blipFill>
          <a:blip r:embed="rId3"/>
          <a:stretch>
            <a:fillRect/>
          </a:stretch>
        </p:blipFill>
        <p:spPr>
          <a:xfrm>
            <a:off x="5406189" y="4412676"/>
            <a:ext cx="3096126" cy="2063580"/>
          </a:xfrm>
          <a:prstGeom prst="rect">
            <a:avLst/>
          </a:prstGeom>
        </p:spPr>
      </p:pic>
    </p:spTree>
    <p:extLst>
      <p:ext uri="{BB962C8B-B14F-4D97-AF65-F5344CB8AC3E}">
        <p14:creationId xmlns:p14="http://schemas.microsoft.com/office/powerpoint/2010/main" val="35793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 Examples</a:t>
            </a:r>
          </a:p>
        </p:txBody>
      </p:sp>
      <p:sp>
        <p:nvSpPr>
          <p:cNvPr id="3" name="Text Placeholder 2"/>
          <p:cNvSpPr>
            <a:spLocks noGrp="1"/>
          </p:cNvSpPr>
          <p:nvPr>
            <p:ph type="body" sz="quarter" idx="11"/>
          </p:nvPr>
        </p:nvSpPr>
        <p:spPr>
          <a:xfrm>
            <a:off x="264695" y="1412708"/>
            <a:ext cx="8622632" cy="4715376"/>
          </a:xfrm>
        </p:spPr>
        <p:txBody>
          <a:bodyPr/>
          <a:lstStyle/>
          <a:p>
            <a:pPr marL="0" indent="0">
              <a:buNone/>
            </a:pPr>
            <a:r>
              <a:rPr lang="en-US" sz="2400" dirty="0"/>
              <a:t>2012 Anson County CTP</a:t>
            </a:r>
          </a:p>
          <a:p>
            <a:pPr marL="0" indent="0">
              <a:buNone/>
            </a:pPr>
            <a:r>
              <a:rPr lang="en-US" sz="1600" dirty="0"/>
              <a:t>Produce and maintain a Comprehensive Transportation Plan to preserve and promote the quality of life and economic development of Anson County and all its municipalities that includes roadway systems, rail, transit, and sidewalks. This will be accomplished by providing an accessible, integrated, efficient, and safe transportation system.</a:t>
            </a:r>
          </a:p>
          <a:p>
            <a:pPr marL="0" indent="0">
              <a:buNone/>
            </a:pPr>
            <a:endParaRPr lang="en-US" sz="1600" dirty="0"/>
          </a:p>
          <a:p>
            <a:pPr marL="0" indent="0">
              <a:buNone/>
            </a:pPr>
            <a:r>
              <a:rPr lang="en-US" sz="2400" dirty="0"/>
              <a:t>2022 Foothills Regional CTP</a:t>
            </a:r>
          </a:p>
          <a:p>
            <a:pPr marL="0" indent="0">
              <a:buNone/>
            </a:pPr>
            <a:r>
              <a:rPr lang="en-US" sz="1600" dirty="0"/>
              <a:t>The Foothills Region provides a safe, efficient, well-connected, accessible, multi-modal transportation system that enhances the mobility of its residents, supports economic development, sustainable land use patterns and a healthy lifestyle while preserving the region’s natural beauty and heritage.</a:t>
            </a:r>
          </a:p>
          <a:p>
            <a:pPr marL="0" indent="0">
              <a:buNone/>
            </a:pPr>
            <a:endParaRPr lang="en-US" sz="1600" dirty="0"/>
          </a:p>
          <a:p>
            <a:pPr marL="0" indent="0">
              <a:buNone/>
            </a:pPr>
            <a:r>
              <a:rPr lang="en-US" sz="2400" dirty="0"/>
              <a:t>2021 Macon County CTP</a:t>
            </a:r>
          </a:p>
          <a:p>
            <a:pPr marL="0" indent="0">
              <a:buNone/>
            </a:pPr>
            <a:r>
              <a:rPr lang="en-US" sz="1600" dirty="0"/>
              <a:t>Macon County envisions a safe and reliable transportation network that accommodates all users and connects our people with the goods and services they need to thrive. This transportation system supports economic development opportunities, promotes healthy communities, and adapts to changing technologies while preserving the natural beauty and rural character of our county.</a:t>
            </a:r>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74604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a:t>
            </a:r>
          </a:p>
        </p:txBody>
      </p:sp>
      <p:sp>
        <p:nvSpPr>
          <p:cNvPr id="3" name="Text Placeholder 2"/>
          <p:cNvSpPr>
            <a:spLocks noGrp="1"/>
          </p:cNvSpPr>
          <p:nvPr>
            <p:ph type="body" sz="quarter" idx="11"/>
          </p:nvPr>
        </p:nvSpPr>
        <p:spPr>
          <a:xfrm>
            <a:off x="457201" y="1348540"/>
            <a:ext cx="8229600" cy="5212681"/>
          </a:xfrm>
        </p:spPr>
        <p:txBody>
          <a:bodyPr/>
          <a:lstStyle/>
          <a:p>
            <a:r>
              <a:rPr lang="en-US" sz="2000" dirty="0"/>
              <a:t>Goals</a:t>
            </a:r>
          </a:p>
          <a:p>
            <a:pPr lvl="1"/>
            <a:r>
              <a:rPr lang="en-US" sz="1600" dirty="0"/>
              <a:t>More General</a:t>
            </a:r>
          </a:p>
          <a:p>
            <a:pPr lvl="1"/>
            <a:r>
              <a:rPr lang="en-US" sz="1600" dirty="0"/>
              <a:t>Separates the Vision statement into themes</a:t>
            </a:r>
          </a:p>
          <a:p>
            <a:r>
              <a:rPr lang="en-US" sz="2000" dirty="0"/>
              <a:t>Objectives</a:t>
            </a:r>
          </a:p>
          <a:p>
            <a:pPr lvl="1"/>
            <a:r>
              <a:rPr lang="en-US" sz="1600" dirty="0"/>
              <a:t>More Specific</a:t>
            </a:r>
          </a:p>
          <a:p>
            <a:pPr lvl="1"/>
            <a:r>
              <a:rPr lang="en-US" sz="1600" dirty="0"/>
              <a:t>What action is necessary to achieve the goal</a:t>
            </a:r>
          </a:p>
          <a:p>
            <a:pPr lvl="1"/>
            <a:r>
              <a:rPr lang="en-US" sz="1600" dirty="0"/>
              <a:t>Measurable, reasonable, time-bound</a:t>
            </a:r>
          </a:p>
          <a:p>
            <a:pPr lvl="1"/>
            <a:r>
              <a:rPr lang="en-US" sz="1600" dirty="0"/>
              <a:t>How is it going to be measured (Adding certain types of projects, relieving congestion, reduce # of crashes, etc.)</a:t>
            </a:r>
          </a:p>
          <a:p>
            <a:pPr marL="0" lvl="1" indent="0">
              <a:buNone/>
            </a:pPr>
            <a:endParaRPr lang="en-US" sz="1600" dirty="0"/>
          </a:p>
          <a:p>
            <a:pPr marL="0" lvl="1" indent="0">
              <a:buNone/>
            </a:pPr>
            <a:r>
              <a:rPr lang="en-US" sz="1800" dirty="0"/>
              <a:t>Example</a:t>
            </a:r>
          </a:p>
          <a:p>
            <a:pPr marL="0" lvl="1" indent="0">
              <a:buNone/>
            </a:pPr>
            <a:r>
              <a:rPr lang="en-US" sz="1600" dirty="0"/>
              <a:t>Goal: Provide an efficient transportation system through improved connectivity, capacity, and operations</a:t>
            </a:r>
          </a:p>
          <a:p>
            <a:pPr marL="0" lvl="1" indent="0">
              <a:buNone/>
            </a:pPr>
            <a:r>
              <a:rPr lang="en-US" sz="1600" dirty="0"/>
              <a:t>Objectives:</a:t>
            </a:r>
          </a:p>
          <a:p>
            <a:pPr marL="285750" lvl="1"/>
            <a:r>
              <a:rPr lang="en-US" sz="1600" dirty="0"/>
              <a:t>Promote reduction in recurring congestion through transportation capacity, access management, and policy improvements</a:t>
            </a:r>
          </a:p>
          <a:p>
            <a:pPr marL="285750" lvl="1"/>
            <a:r>
              <a:rPr lang="en-US" sz="1600" dirty="0"/>
              <a:t>Increase travel flow through operational improvements such as additional turn lanes and signal removal</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3368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 Survey</a:t>
            </a:r>
          </a:p>
        </p:txBody>
      </p:sp>
      <p:sp>
        <p:nvSpPr>
          <p:cNvPr id="3" name="Text Placeholder 2"/>
          <p:cNvSpPr>
            <a:spLocks noGrp="1"/>
          </p:cNvSpPr>
          <p:nvPr>
            <p:ph type="body" sz="quarter" idx="11"/>
          </p:nvPr>
        </p:nvSpPr>
        <p:spPr>
          <a:xfrm>
            <a:off x="457201" y="1612900"/>
            <a:ext cx="8229600" cy="4948321"/>
          </a:xfrm>
        </p:spPr>
        <p:txBody>
          <a:bodyPr/>
          <a:lstStyle/>
          <a:p>
            <a:r>
              <a:rPr lang="en-US" sz="2800" dirty="0"/>
              <a:t>Used to refine and improve the Vision, Goals and Objectives</a:t>
            </a:r>
          </a:p>
          <a:p>
            <a:r>
              <a:rPr lang="en-US" sz="2800" dirty="0"/>
              <a:t>Identify community concerns</a:t>
            </a:r>
          </a:p>
          <a:p>
            <a:r>
              <a:rPr lang="en-US" sz="2800" dirty="0"/>
              <a:t>Feedback specific to local transportation systems</a:t>
            </a:r>
          </a:p>
          <a:p>
            <a:pPr marL="0" indent="0">
              <a:buNone/>
            </a:pPr>
            <a:endParaRPr lang="en-US" sz="2800" dirty="0"/>
          </a:p>
          <a:p>
            <a:pPr marL="0" indent="0">
              <a:buNone/>
            </a:pPr>
            <a:r>
              <a:rPr lang="en-US" sz="2800" dirty="0"/>
              <a:t>Examples</a:t>
            </a:r>
          </a:p>
          <a:p>
            <a:r>
              <a:rPr lang="en-US" sz="2000" dirty="0"/>
              <a:t>Polk County Survey</a:t>
            </a:r>
          </a:p>
          <a:p>
            <a:pPr lvl="1"/>
            <a:r>
              <a:rPr lang="en-US" sz="1600" dirty="0">
                <a:hlinkClick r:id="rId3"/>
              </a:rPr>
              <a:t>https://polksurvey-demo.metroquest.com/</a:t>
            </a:r>
            <a:endParaRPr lang="en-US" sz="1600" dirty="0"/>
          </a:p>
          <a:p>
            <a:pPr lvl="1"/>
            <a:endParaRPr lang="en-US" sz="1600" dirty="0"/>
          </a:p>
          <a:p>
            <a:r>
              <a:rPr lang="en-US" sz="2000" dirty="0"/>
              <a:t>Macon County Survey</a:t>
            </a:r>
          </a:p>
          <a:p>
            <a:pPr lvl="1"/>
            <a:r>
              <a:rPr lang="en-US" sz="1600" dirty="0">
                <a:hlinkClick r:id="rId4"/>
              </a:rPr>
              <a:t>https://maconmoves-demo.metroquest.com/</a:t>
            </a: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9" name="Graphic 8" descr="Group brainstorm with solid fill">
            <a:extLst>
              <a:ext uri="{FF2B5EF4-FFF2-40B4-BE49-F238E27FC236}">
                <a16:creationId xmlns:a16="http://schemas.microsoft.com/office/drawing/2014/main" id="{4A38D3B9-BA3A-4F2D-8644-0546FCAE1F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1726" y="4170447"/>
            <a:ext cx="1965158" cy="1965158"/>
          </a:xfrm>
          <a:prstGeom prst="rect">
            <a:avLst/>
          </a:prstGeom>
        </p:spPr>
      </p:pic>
    </p:spTree>
    <p:extLst>
      <p:ext uri="{BB962C8B-B14F-4D97-AF65-F5344CB8AC3E}">
        <p14:creationId xmlns:p14="http://schemas.microsoft.com/office/powerpoint/2010/main" val="106824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Distribution Methods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We want to reach out to as many people as possible. Examples of methods to increase outreach:</a:t>
            </a:r>
          </a:p>
          <a:p>
            <a:r>
              <a:rPr lang="en-US" sz="2000" dirty="0"/>
              <a:t>Libraries</a:t>
            </a:r>
          </a:p>
          <a:p>
            <a:r>
              <a:rPr lang="en-US" sz="2000" dirty="0"/>
              <a:t>Transit Buses</a:t>
            </a:r>
          </a:p>
          <a:p>
            <a:r>
              <a:rPr lang="en-US" sz="2000" dirty="0"/>
              <a:t>Local Shops</a:t>
            </a:r>
          </a:p>
          <a:p>
            <a:r>
              <a:rPr lang="en-US" sz="2000" dirty="0"/>
              <a:t>Community Centers</a:t>
            </a:r>
          </a:p>
          <a:p>
            <a:r>
              <a:rPr lang="en-US" sz="2000" dirty="0"/>
              <a:t>Schools</a:t>
            </a:r>
          </a:p>
          <a:p>
            <a:r>
              <a:rPr lang="en-US" sz="2000" dirty="0"/>
              <a:t>Local Newspaper</a:t>
            </a:r>
          </a:p>
          <a:p>
            <a:r>
              <a:rPr lang="en-US" sz="2000" dirty="0"/>
              <a:t>Social Media</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8637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Informational Maps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Planning level maps that represent the transportation network in the Base Year (2019)</a:t>
            </a:r>
          </a:p>
          <a:p>
            <a:r>
              <a:rPr lang="en-US" sz="2000" dirty="0"/>
              <a:t>Truck Traffic – Displays percent truck and the average trucks that pass each day throughout the year</a:t>
            </a:r>
          </a:p>
          <a:p>
            <a:r>
              <a:rPr lang="en-US" sz="2000" dirty="0"/>
              <a:t>Crash Frequency – Displays the number of crashes in Anson County (Years 2015 - 2019)</a:t>
            </a:r>
          </a:p>
          <a:p>
            <a:r>
              <a:rPr lang="en-US" sz="2000" dirty="0"/>
              <a:t>Crash Severity – Displays the number for serious or fatal crashes in Anson County (Years 2015 – 2019)</a:t>
            </a:r>
          </a:p>
          <a:p>
            <a:r>
              <a:rPr lang="en-US" sz="2000" dirty="0"/>
              <a:t>Bridge Deficiency – Displays the locations of deficient bridges</a:t>
            </a:r>
          </a:p>
          <a:p>
            <a:r>
              <a:rPr lang="en-US" sz="2000" dirty="0"/>
              <a:t>Environmental Maps – Displays various environmental features that are important to note or avoid</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38130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Deficient Bridge Map</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365376"/>
            <a:ext cx="5662769" cy="3730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Structurally Deficient</a:t>
            </a:r>
          </a:p>
          <a:p>
            <a:pPr lvl="1">
              <a:spcBef>
                <a:spcPts val="1200"/>
              </a:spcBef>
            </a:pPr>
            <a:r>
              <a:rPr lang="en-US" sz="1400" dirty="0"/>
              <a:t>Bridge must be monitored, inspected, repaired/replaced to maintain structural integrity</a:t>
            </a:r>
          </a:p>
          <a:p>
            <a:pPr>
              <a:spcBef>
                <a:spcPts val="1200"/>
              </a:spcBef>
            </a:pPr>
            <a:r>
              <a:rPr lang="en-US" sz="1800" dirty="0"/>
              <a:t>Functionally Obsolete</a:t>
            </a:r>
          </a:p>
          <a:p>
            <a:pPr lvl="1">
              <a:spcBef>
                <a:spcPts val="1200"/>
              </a:spcBef>
            </a:pPr>
            <a:r>
              <a:rPr lang="en-US" sz="1400" dirty="0"/>
              <a:t>Bridge built to standards that are not used today</a:t>
            </a:r>
          </a:p>
          <a:p>
            <a:pPr lvl="1">
              <a:spcBef>
                <a:spcPts val="1200"/>
              </a:spcBef>
            </a:pPr>
            <a:r>
              <a:rPr lang="en-US" sz="1400" dirty="0"/>
              <a:t>May not have adequate lane widths, shoulder widths, vertical clearances, etc.</a:t>
            </a:r>
          </a:p>
          <a:p>
            <a:pPr>
              <a:spcBef>
                <a:spcPts val="1200"/>
              </a:spcBef>
            </a:pPr>
            <a:r>
              <a:rPr lang="en-US" sz="1800" dirty="0"/>
              <a:t>117 Bridges in Anson County</a:t>
            </a:r>
          </a:p>
          <a:p>
            <a:pPr lvl="1">
              <a:spcBef>
                <a:spcPts val="1200"/>
              </a:spcBef>
            </a:pPr>
            <a:r>
              <a:rPr lang="en-US" sz="1400" dirty="0"/>
              <a:t>16 Bridges are either Structurally Deficient or Functionally Obsolete along the Study Roads (26 Total)</a:t>
            </a:r>
          </a:p>
          <a:p>
            <a:pPr lvl="1">
              <a:spcBef>
                <a:spcPts val="1200"/>
              </a:spcBef>
            </a:pPr>
            <a:endParaRPr lang="en-US" sz="1400" dirty="0"/>
          </a:p>
        </p:txBody>
      </p:sp>
      <p:pic>
        <p:nvPicPr>
          <p:cNvPr id="7" name="Picture 6">
            <a:extLst>
              <a:ext uri="{FF2B5EF4-FFF2-40B4-BE49-F238E27FC236}">
                <a16:creationId xmlns:a16="http://schemas.microsoft.com/office/drawing/2014/main" id="{F42DD07B-F60E-4019-97D7-9CA6D8D20DB9}"/>
              </a:ext>
            </a:extLst>
          </p:cNvPr>
          <p:cNvPicPr>
            <a:picLocks noChangeAspect="1"/>
          </p:cNvPicPr>
          <p:nvPr/>
        </p:nvPicPr>
        <p:blipFill>
          <a:blip r:embed="rId3"/>
          <a:stretch>
            <a:fillRect/>
          </a:stretch>
        </p:blipFill>
        <p:spPr>
          <a:xfrm>
            <a:off x="6010275" y="2399772"/>
            <a:ext cx="2987966" cy="1733020"/>
          </a:xfrm>
          <a:prstGeom prst="rect">
            <a:avLst/>
          </a:prstGeom>
        </p:spPr>
      </p:pic>
      <p:sp>
        <p:nvSpPr>
          <p:cNvPr id="10" name="Text Placeholder 2">
            <a:extLst>
              <a:ext uri="{FF2B5EF4-FFF2-40B4-BE49-F238E27FC236}">
                <a16:creationId xmlns:a16="http://schemas.microsoft.com/office/drawing/2014/main" id="{4168D5FF-2ADB-433D-9DE3-B766688D1E78}"/>
              </a:ext>
            </a:extLst>
          </p:cNvPr>
          <p:cNvSpPr txBox="1">
            <a:spLocks/>
          </p:cNvSpPr>
          <p:nvPr/>
        </p:nvSpPr>
        <p:spPr bwMode="auto">
          <a:xfrm>
            <a:off x="457200" y="1612900"/>
            <a:ext cx="5662769" cy="1054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This does </a:t>
            </a:r>
            <a:r>
              <a:rPr lang="en-US" sz="1800" b="1" dirty="0"/>
              <a:t>not</a:t>
            </a:r>
            <a:r>
              <a:rPr lang="en-US" sz="1800" dirty="0"/>
              <a:t> imply that they are likely to collapse or are unsafe</a:t>
            </a:r>
          </a:p>
        </p:txBody>
      </p:sp>
    </p:spTree>
    <p:extLst>
      <p:ext uri="{BB962C8B-B14F-4D97-AF65-F5344CB8AC3E}">
        <p14:creationId xmlns:p14="http://schemas.microsoft.com/office/powerpoint/2010/main" val="2854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Maps</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014537"/>
            <a:ext cx="5662769"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Consider the Natural and Human Environment</a:t>
            </a:r>
          </a:p>
          <a:p>
            <a:pPr>
              <a:spcBef>
                <a:spcPts val="1200"/>
              </a:spcBef>
            </a:pPr>
            <a:r>
              <a:rPr lang="en-US" sz="1800" dirty="0"/>
              <a:t>Interagency Coordination with environmental resource agencies</a:t>
            </a:r>
          </a:p>
          <a:p>
            <a:pPr>
              <a:spcBef>
                <a:spcPts val="1200"/>
              </a:spcBef>
            </a:pPr>
            <a:r>
              <a:rPr lang="en-US" sz="1800" dirty="0"/>
              <a:t>Identifying Critical Areas</a:t>
            </a:r>
          </a:p>
          <a:p>
            <a:pPr lvl="1">
              <a:spcBef>
                <a:spcPts val="1200"/>
              </a:spcBef>
            </a:pPr>
            <a:r>
              <a:rPr lang="en-US" sz="1400" dirty="0"/>
              <a:t>Avoid/Minimize Impacts</a:t>
            </a:r>
          </a:p>
          <a:p>
            <a:pPr lvl="1">
              <a:spcBef>
                <a:spcPts val="1200"/>
              </a:spcBef>
            </a:pPr>
            <a:r>
              <a:rPr lang="en-US" sz="1400" dirty="0"/>
              <a:t>Opportunities that require coordination </a:t>
            </a:r>
          </a:p>
        </p:txBody>
      </p:sp>
      <p:pic>
        <p:nvPicPr>
          <p:cNvPr id="8" name="Picture 7">
            <a:extLst>
              <a:ext uri="{FF2B5EF4-FFF2-40B4-BE49-F238E27FC236}">
                <a16:creationId xmlns:a16="http://schemas.microsoft.com/office/drawing/2014/main" id="{D9C07DC8-5B20-4BCA-93A6-19A0ECA96163}"/>
              </a:ext>
            </a:extLst>
          </p:cNvPr>
          <p:cNvPicPr>
            <a:picLocks noChangeAspect="1"/>
          </p:cNvPicPr>
          <p:nvPr/>
        </p:nvPicPr>
        <p:blipFill>
          <a:blip r:embed="rId3"/>
          <a:stretch>
            <a:fillRect/>
          </a:stretch>
        </p:blipFill>
        <p:spPr>
          <a:xfrm>
            <a:off x="4838701" y="3536459"/>
            <a:ext cx="3589867" cy="2394441"/>
          </a:xfrm>
          <a:prstGeom prst="rect">
            <a:avLst/>
          </a:prstGeom>
        </p:spPr>
      </p:pic>
    </p:spTree>
    <p:extLst>
      <p:ext uri="{BB962C8B-B14F-4D97-AF65-F5344CB8AC3E}">
        <p14:creationId xmlns:p14="http://schemas.microsoft.com/office/powerpoint/2010/main" val="184487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Public Involvement</Document_x0020_Category>
    <DocumentSetDescription xmlns="http://schemas.microsoft.com/sharepoint/v3">The Anson County Comprehensive Transportation Plan (CTP) is a joint effort between Anson County, its incorporated municipalities, the Rocky River Rural Planning Organization, and the NCDOT - Transportation Planning Division.  It is currently under study, and more information will be posted here as it becomes available.</DocumentSetDescription>
    <Document_x0020_Status xmlns="82e4dbae-68f1-44b9-a9de-1019b054425c">Final</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Anson</Value>
    </Count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9565DB53-0B9B-4F7F-8BF8-49877F91B8A9}"/>
</file>

<file path=customXml/itemProps2.xml><?xml version="1.0" encoding="utf-8"?>
<ds:datastoreItem xmlns:ds="http://schemas.openxmlformats.org/officeDocument/2006/customXml" ds:itemID="{72B616C0-77A5-4E4D-B8A6-7A18F25518E7}"/>
</file>

<file path=customXml/itemProps3.xml><?xml version="1.0" encoding="utf-8"?>
<ds:datastoreItem xmlns:ds="http://schemas.openxmlformats.org/officeDocument/2006/customXml" ds:itemID="{69DC4630-270D-46C0-A49F-98B7CB7315F5}"/>
</file>

<file path=customXml/itemProps4.xml><?xml version="1.0" encoding="utf-8"?>
<ds:datastoreItem xmlns:ds="http://schemas.openxmlformats.org/officeDocument/2006/customXml" ds:itemID="{9778253E-7163-4692-B17E-3154AA081438}"/>
</file>

<file path=customXml/itemProps5.xml><?xml version="1.0" encoding="utf-8"?>
<ds:datastoreItem xmlns:ds="http://schemas.openxmlformats.org/officeDocument/2006/customXml" ds:itemID="{70A255E8-DE54-48DF-948B-4A03A6B139FA}"/>
</file>

<file path=docProps/app.xml><?xml version="1.0" encoding="utf-8"?>
<Properties xmlns="http://schemas.openxmlformats.org/officeDocument/2006/extended-properties" xmlns:vt="http://schemas.openxmlformats.org/officeDocument/2006/docPropsVTypes">
  <Template>CTP Overview_MitchellCounty_8_1_2018</Template>
  <TotalTime>1133</TotalTime>
  <Words>900</Words>
  <Application>Microsoft Office PowerPoint</Application>
  <PresentationFormat>On-screen Show (4:3)</PresentationFormat>
  <Paragraphs>166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Anson County Comprehensive Transportation Plan (CTP)</vt:lpstr>
      <vt:lpstr>Vision Statement</vt:lpstr>
      <vt:lpstr>Vision Statement Examples</vt:lpstr>
      <vt:lpstr>Goals and Objectives</vt:lpstr>
      <vt:lpstr>Goals and Objectives Survey</vt:lpstr>
      <vt:lpstr>Distribution Methods</vt:lpstr>
      <vt:lpstr>Informational Maps</vt:lpstr>
      <vt:lpstr>Deficient Bridge Map</vt:lpstr>
      <vt:lpstr>Environmental Maps</vt:lpstr>
      <vt:lpstr>Base Year  Future Year</vt:lpstr>
      <vt:lpstr>Anson County Trends</vt:lpstr>
      <vt:lpstr>Planning for the Future</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2022-05-26 Anson County CTP Presentation</dc:title>
  <dc:creator>Pamela R. Cook</dc:creator>
  <cp:keywords>PowerPoint, template, 4x3, official, presentation</cp:keywords>
  <dc:description/>
  <cp:lastModifiedBy>Castillo Santamaria, Roger I</cp:lastModifiedBy>
  <cp:revision>74</cp:revision>
  <dcterms:created xsi:type="dcterms:W3CDTF">2018-07-31T11:54:17Z</dcterms:created>
  <dcterms:modified xsi:type="dcterms:W3CDTF">2022-05-19T13:42:14Z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384400</vt:r8>
  </property>
  <property fmtid="{D5CDD505-2E9C-101B-9397-08002B2CF9AE}" pid="7" name="_docset_NoMedatataSyncRequired">
    <vt:lpwstr>False</vt:lpwstr>
  </property>
</Properties>
</file>